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C63701C-6D55-44D2-AE5D-9209FF1E2849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600" b="0" i="0" u="none" strike="noStrike" baseline="0"/>
              <a:t>Cancelamentos x Pedidos Entregues</a:t>
            </a:r>
            <a:endParaRPr lang="en-US" sz="16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>
        <c:manualLayout>
          <c:layoutTarget val="inner"/>
          <c:xMode val="edge"/>
          <c:yMode val="edge"/>
          <c:x val="0.20265813648293962"/>
          <c:y val="0.17171296296296298"/>
          <c:w val="0.74383486439195101"/>
          <c:h val="0.7212580198308544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Resumo!$B$6</c:f>
              <c:strCache>
                <c:ptCount val="1"/>
                <c:pt idx="0">
                  <c:v>Total 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424-4041-B931-FA69FE6356B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424-4041-B931-FA69FE6356B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Resumo!$A$7:$A$8</c:f>
              <c:strCache>
                <c:ptCount val="2"/>
                <c:pt idx="0">
                  <c:v>canceled</c:v>
                </c:pt>
                <c:pt idx="1">
                  <c:v>delivered</c:v>
                </c:pt>
              </c:strCache>
            </c:strRef>
          </c:cat>
          <c:val>
            <c:numRef>
              <c:f>Resumo!$B$7:$B$8</c:f>
              <c:numCache>
                <c:formatCode>0.00%</c:formatCode>
                <c:ptCount val="2"/>
                <c:pt idx="0">
                  <c:v>7.6010595416330798E-3</c:v>
                </c:pt>
                <c:pt idx="1">
                  <c:v>0.99239894045836696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424-4041-B931-FA69FE6356B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27998079"/>
        <c:axId val="127996639"/>
      </c:barChart>
      <c:catAx>
        <c:axId val="12799807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7996639"/>
        <c:crosses val="autoZero"/>
        <c:auto val="1"/>
        <c:lblAlgn val="ctr"/>
        <c:lblOffset val="100"/>
        <c:noMultiLvlLbl val="0"/>
      </c:catAx>
      <c:valAx>
        <c:axId val="127996639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79980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VALOR</a:t>
            </a:r>
            <a:r>
              <a:rPr lang="en-US" baseline="0"/>
              <a:t> DO FRETE X CANCELAMENTOS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Resumo!$B$1</c:f>
              <c:strCache>
                <c:ptCount val="1"/>
                <c:pt idx="0">
                  <c:v>Average of Valor Frete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Resumo!$A$2:$A$3</c:f>
              <c:strCache>
                <c:ptCount val="2"/>
                <c:pt idx="0">
                  <c:v>canceled</c:v>
                </c:pt>
                <c:pt idx="1">
                  <c:v>delivered</c:v>
                </c:pt>
              </c:strCache>
            </c:strRef>
          </c:cat>
          <c:val>
            <c:numRef>
              <c:f>Resumo!$B$2:$B$3</c:f>
              <c:numCache>
                <c:formatCode>#,##0.00</c:formatCode>
                <c:ptCount val="2"/>
                <c:pt idx="0">
                  <c:v>68.895901191489386</c:v>
                </c:pt>
                <c:pt idx="1">
                  <c:v>39.594983326447839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293-4583-810C-2486531E4B9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597195887"/>
        <c:axId val="597193487"/>
      </c:barChart>
      <c:catAx>
        <c:axId val="5971958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597193487"/>
        <c:crosses val="autoZero"/>
        <c:auto val="1"/>
        <c:lblAlgn val="ctr"/>
        <c:lblOffset val="100"/>
        <c:noMultiLvlLbl val="0"/>
      </c:catAx>
      <c:valAx>
        <c:axId val="59719348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5971958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1600"/>
              <a:t>MÉDIA</a:t>
            </a:r>
            <a:r>
              <a:rPr lang="en-US" sz="1600" baseline="0"/>
              <a:t> PAGAMENTO X STATUS PEDIDO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Resumo!$B$38</c:f>
              <c:strCache>
                <c:ptCount val="1"/>
                <c:pt idx="0">
                  <c:v>Average of payment_value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Resumo!$A$39:$A$43</c:f>
              <c:strCache>
                <c:ptCount val="5"/>
                <c:pt idx="0">
                  <c:v>Cancelado</c:v>
                </c:pt>
                <c:pt idx="1">
                  <c:v>Entregue</c:v>
                </c:pt>
                <c:pt idx="2">
                  <c:v>Faturado</c:v>
                </c:pt>
                <c:pt idx="3">
                  <c:v>Processando</c:v>
                </c:pt>
                <c:pt idx="4">
                  <c:v>Enviado</c:v>
                </c:pt>
              </c:strCache>
            </c:strRef>
          </c:cat>
          <c:val>
            <c:numRef>
              <c:f>Resumo!$B$39:$B$43</c:f>
              <c:numCache>
                <c:formatCode>#,##0.00</c:formatCode>
                <c:ptCount val="5"/>
                <c:pt idx="0">
                  <c:v>259.04363636363627</c:v>
                </c:pt>
                <c:pt idx="1">
                  <c:v>156.41532900081305</c:v>
                </c:pt>
                <c:pt idx="2">
                  <c:v>217.4553846153847</c:v>
                </c:pt>
                <c:pt idx="3">
                  <c:v>232.07434782608689</c:v>
                </c:pt>
                <c:pt idx="4">
                  <c:v>178.61573170731702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E4-4751-94BB-9FB7316732F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0387183"/>
        <c:axId val="120388143"/>
      </c:barChart>
      <c:catAx>
        <c:axId val="120387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0388143"/>
        <c:crosses val="autoZero"/>
        <c:auto val="1"/>
        <c:lblAlgn val="ctr"/>
        <c:lblOffset val="100"/>
        <c:noMultiLvlLbl val="0"/>
      </c:catAx>
      <c:valAx>
        <c:axId val="1203881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&quot;R$&quot;\ 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03871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pt-BR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TIPO</a:t>
            </a:r>
            <a:r>
              <a:rPr lang="en-US" baseline="0"/>
              <a:t> PAGAMENTO X QUANTIDADE EM %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Resumo!$B$11</c:f>
              <c:strCache>
                <c:ptCount val="1"/>
                <c:pt idx="0">
                  <c:v>Count of customer_id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Resumo!$A$12:$A$15</c:f>
              <c:strCache>
                <c:ptCount val="4"/>
                <c:pt idx="0">
                  <c:v>boleto</c:v>
                </c:pt>
                <c:pt idx="1">
                  <c:v>Cartao_Credito</c:v>
                </c:pt>
                <c:pt idx="2">
                  <c:v>Cartao_Debito</c:v>
                </c:pt>
                <c:pt idx="3">
                  <c:v>voucher</c:v>
                </c:pt>
              </c:strCache>
            </c:strRef>
          </c:cat>
          <c:val>
            <c:numRef>
              <c:f>Resumo!$B$12:$B$15</c:f>
              <c:numCache>
                <c:formatCode>0.00%</c:formatCode>
                <c:ptCount val="4"/>
                <c:pt idx="0">
                  <c:v>0.2009256123715995</c:v>
                </c:pt>
                <c:pt idx="1">
                  <c:v>0.75798622869398347</c:v>
                </c:pt>
                <c:pt idx="2">
                  <c:v>1.4109944689016819E-2</c:v>
                </c:pt>
                <c:pt idx="3">
                  <c:v>2.6865334687888022E-2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CD-47EF-9034-14DB58717555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105412783"/>
        <c:axId val="1105413743"/>
      </c:barChart>
      <c:catAx>
        <c:axId val="1105412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105413743"/>
        <c:crosses val="autoZero"/>
        <c:auto val="1"/>
        <c:lblAlgn val="ctr"/>
        <c:lblOffset val="100"/>
        <c:noMultiLvlLbl val="0"/>
      </c:catAx>
      <c:valAx>
        <c:axId val="1105413743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1054127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MÉDIA</a:t>
            </a:r>
            <a:r>
              <a:rPr lang="en-US" baseline="0"/>
              <a:t> PREÇO X TIPO PAGAMENTO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>
        <c:manualLayout>
          <c:layoutTarget val="inner"/>
          <c:xMode val="edge"/>
          <c:yMode val="edge"/>
          <c:x val="0.10414875437153463"/>
          <c:y val="0.21855664810875941"/>
          <c:w val="0.87976975061743712"/>
          <c:h val="0.6146536761315868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Resumo!$B$19</c:f>
              <c:strCache>
                <c:ptCount val="1"/>
                <c:pt idx="0">
                  <c:v>Average of Price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Resumo!$A$20:$A$23</c:f>
              <c:strCache>
                <c:ptCount val="4"/>
                <c:pt idx="0">
                  <c:v>Boleto</c:v>
                </c:pt>
                <c:pt idx="1">
                  <c:v>Cartao_Credito</c:v>
                </c:pt>
                <c:pt idx="2">
                  <c:v>Cartao_Debito</c:v>
                </c:pt>
                <c:pt idx="3">
                  <c:v>voucher</c:v>
                </c:pt>
              </c:strCache>
            </c:strRef>
          </c:cat>
          <c:val>
            <c:numRef>
              <c:f>Resumo!$B$20:$B$23</c:f>
              <c:numCache>
                <c:formatCode>#,##0.00</c:formatCode>
                <c:ptCount val="4"/>
                <c:pt idx="0">
                  <c:v>105.29833898304938</c:v>
                </c:pt>
                <c:pt idx="1">
                  <c:v>132.06064699715822</c:v>
                </c:pt>
                <c:pt idx="2">
                  <c:v>94.838870967741855</c:v>
                </c:pt>
                <c:pt idx="3">
                  <c:v>81.891555555555513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3C-4BE3-8DDD-51F1AF34C20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926266895"/>
        <c:axId val="926261615"/>
      </c:barChart>
      <c:catAx>
        <c:axId val="9262668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926261615"/>
        <c:crosses val="autoZero"/>
        <c:auto val="1"/>
        <c:lblAlgn val="ctr"/>
        <c:lblOffset val="100"/>
        <c:noMultiLvlLbl val="0"/>
      </c:catAx>
      <c:valAx>
        <c:axId val="926261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&quot;R$&quot;\ 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9262668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6D5B4-C065-C4CF-4DBF-53F516F16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0FBAAD-3F49-AA50-D561-F2D7F72CC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E1548-4075-EA8A-F162-D6B583592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DFADB-94D1-EC69-BC98-BA4F8C059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40FE8-2389-7DD2-D9C4-12BA76FDA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0111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B2AF2-98A5-BB30-8788-BEDD84091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DDE479-254F-EB32-B70E-3C63EAC5FC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39BA8-E2EE-3DFE-E859-1078EBEC0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958B5-7799-2C15-6F81-A61FC095F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81459-FBE4-FFDB-A8C1-8A45B127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9675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FF106A-DA32-9C1C-2130-944B70708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35BE62-21D1-80A9-C00A-B155E28F97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5813C5-F479-12F6-E857-41644D183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211FF-E0E4-0961-A104-823C5EDCF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26E68-8A15-7C24-BD46-AB9AFDC0F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4161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0AB42-A8A5-B762-8DC3-A9915CE70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42712-4E9A-1069-0028-7EAC22B83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FE2DF-A2B0-220D-76D0-DD96882A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24BAB-D5EB-1F77-AEA2-162121CB3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40ECA-2990-F029-E68B-939064147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4112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DB220-DF70-BCBA-180F-CA189C74D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ED18A-5308-7142-B18A-417F08923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90FB9-9486-96DB-13F2-D0C0EC0AE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700AF6-8475-2352-4DF1-5A5656A0B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61329-FFC6-B3C1-4F1C-D156E760F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247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567B5-BE8C-DC6E-8520-E02347EC2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C57BA-E719-958F-1E53-009EF13FAA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0DA71E-8D73-CD62-60E6-58C3F207B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B0C6E-614A-D01E-B9D3-3E9F09A00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DAE5F-74F4-B7B4-E8B2-F85285913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090D48-416C-FB41-4176-679828927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353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57956-EBBD-DB08-1746-767F24140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4FE19-C7A0-D232-8C2E-5F8B42DA1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AE3476-C38A-7D12-4FAB-98A6479E2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35B9C2-0A4D-6222-E6B7-14BBBE1CED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ACEDA1-9F0E-FF53-648D-E9A36B1BA0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F74425-BFE5-4A2B-A0E3-2DB1F7B14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F883A-3DA6-D47D-9567-97D745748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8CEF70-2241-A3CA-01E1-2FD7887E4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0748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ECEB4-CC8D-EA9A-A892-6EA74B5E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DF997C-BF8B-27D3-F26C-DB5E2AC33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47629-83B5-D99E-F923-C41C5D2A7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93F19F-A0EA-F8CC-E1FA-24623FD7E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6538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E8DE0-4090-9C9A-0118-91CFE2719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B3CDB8-EB95-D449-F59B-DE20F21A5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D19FE-8089-973F-1BE4-703445BBD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7407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E5599-8E24-1E02-F262-6D9EB7EC7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2C550-4879-AC1A-FD7A-3EC429188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95790F-C86C-9C65-5FF7-3EED9AD36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942FD5-4A33-B48D-9644-824A794E6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3DE0E9-6A76-3DEB-8B2E-40765FE1F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65842-BB6A-FA0A-B75C-B5D7D07D4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69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45F3E-3DFE-BA7B-FDFF-2557293A7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34F3A4-F2DA-95B7-7C16-B384414150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B33200-CC6E-D5E5-2871-A5706E9B1B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C28B39-9203-4396-9C52-714EC5597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C252EF-87E4-3F6F-ACF5-47FD5BECF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8BF14-3A65-B359-3539-C6C7EA459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3940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1D701F-EAA7-2AC5-8B29-8C147BED0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48CC6-5EEB-5D6C-407D-5A95E8147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360F6-3F2E-87FB-7AED-63B60C9F17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005606-B321-465E-A12E-7C27B1860965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62121-7290-F19F-0EA6-785DD9C61B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84C32-1A17-4385-E3EA-0BF247A0AA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C3BBD5-D6C9-4994-AC4B-FD18FE3EB78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7356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5DC53-B029-BE3A-EB77-BABA473DAF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Análise de Dados  Transportadora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6F136-C526-DE5B-E4DB-1198B24509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Projeto de Portfólio</a:t>
            </a:r>
            <a:br>
              <a:rPr lang="pt-BR" dirty="0"/>
            </a:br>
            <a:br>
              <a:rPr lang="pt-BR" dirty="0"/>
            </a:br>
            <a:r>
              <a:rPr lang="pt-BR" dirty="0"/>
              <a:t>Igor Rohwedder 07/01/2026</a:t>
            </a:r>
          </a:p>
        </p:txBody>
      </p:sp>
      <p:pic>
        <p:nvPicPr>
          <p:cNvPr id="5" name="Picture 4" descr="A person riding a scooter next to a truck&#10;&#10;AI-generated content may be incorrect.">
            <a:extLst>
              <a:ext uri="{FF2B5EF4-FFF2-40B4-BE49-F238E27FC236}">
                <a16:creationId xmlns:a16="http://schemas.microsoft.com/office/drawing/2014/main" id="{203143E1-5CF3-C83F-6164-0F44C4F8E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824" y="4731910"/>
            <a:ext cx="4014908" cy="200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46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C925-FA84-0E8D-62A7-BB253ACA2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Introdução / Contexto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BBBC4-BC8A-4D3C-EF57-567D88A60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475" y="1825625"/>
            <a:ext cx="10741325" cy="4351338"/>
          </a:xfrm>
        </p:spPr>
        <p:txBody>
          <a:bodyPr/>
          <a:lstStyle/>
          <a:p>
            <a:pPr marL="0" indent="0">
              <a:buNone/>
            </a:pPr>
            <a:r>
              <a:rPr lang="pt-BR" sz="2000" dirty="0"/>
              <a:t>Esta análise utiliza dados de pedidos de uma transportadora, contendo informações sobre: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Estado de entrega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Valor do frete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Tipo de pedido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Tipo de pagamento</a:t>
            </a:r>
          </a:p>
          <a:p>
            <a:r>
              <a:rPr lang="pt-BR" sz="2000" dirty="0"/>
              <a:t>Status do pedido (entregue, cancelado).</a:t>
            </a:r>
            <a:br>
              <a:rPr lang="pt-BR" sz="2000" dirty="0"/>
            </a:br>
            <a:br>
              <a:rPr lang="pt-BR" sz="2000" dirty="0"/>
            </a:br>
            <a:r>
              <a:rPr lang="pt-BR" sz="2400" dirty="0"/>
              <a:t>Objetivo do projeto:</a:t>
            </a:r>
          </a:p>
          <a:p>
            <a:pPr marL="0" indent="0">
              <a:buNone/>
            </a:pPr>
            <a:r>
              <a:rPr lang="pt-BR" sz="2000" dirty="0"/>
              <a:t> Explorar os dados para identificar padrões, tendências e insights que possam apoiar decisões estratégicas da transportadora.</a:t>
            </a:r>
          </a:p>
        </p:txBody>
      </p:sp>
    </p:spTree>
    <p:extLst>
      <p:ext uri="{BB962C8B-B14F-4D97-AF65-F5344CB8AC3E}">
        <p14:creationId xmlns:p14="http://schemas.microsoft.com/office/powerpoint/2010/main" val="2347785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C4C30-9545-AB98-AB60-71224ECD2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Métricas principais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6834980-CB8A-FBEC-7A9F-1F753D45E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5929909"/>
              </p:ext>
            </p:extLst>
          </p:nvPr>
        </p:nvGraphicFramePr>
        <p:xfrm>
          <a:off x="838200" y="1846052"/>
          <a:ext cx="3193091" cy="1863305"/>
        </p:xfrm>
        <a:graphic>
          <a:graphicData uri="http://schemas.openxmlformats.org/drawingml/2006/table">
            <a:tbl>
              <a:tblPr/>
              <a:tblGrid>
                <a:gridCol w="1891186">
                  <a:extLst>
                    <a:ext uri="{9D8B030D-6E8A-4147-A177-3AD203B41FA5}">
                      <a16:colId xmlns:a16="http://schemas.microsoft.com/office/drawing/2014/main" val="3139579715"/>
                    </a:ext>
                  </a:extLst>
                </a:gridCol>
                <a:gridCol w="1301905">
                  <a:extLst>
                    <a:ext uri="{9D8B030D-6E8A-4147-A177-3AD203B41FA5}">
                      <a16:colId xmlns:a16="http://schemas.microsoft.com/office/drawing/2014/main" val="1953490997"/>
                    </a:ext>
                  </a:extLst>
                </a:gridCol>
              </a:tblGrid>
              <a:tr h="51508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F2F2F2"/>
                          </a:solidFill>
                          <a:effectLst/>
                          <a:latin typeface="Aptos Narrow" panose="020B0004020202020204" pitchFamily="34" charset="0"/>
                        </a:rPr>
                        <a:t>TOTAL DE PEDIDOS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B30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081899"/>
                  </a:ext>
                </a:extLst>
              </a:tr>
              <a:tr h="345697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B304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B3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1652622"/>
                  </a:ext>
                </a:extLst>
              </a:tr>
              <a:tr h="656823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4000" b="0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8.683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B30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103051"/>
                  </a:ext>
                </a:extLst>
              </a:tr>
              <a:tr h="345697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B304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B3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8316556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605A7A-3C60-DDBD-71CC-F35653645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27693"/>
              </p:ext>
            </p:extLst>
          </p:nvPr>
        </p:nvGraphicFramePr>
        <p:xfrm>
          <a:off x="4518923" y="1846052"/>
          <a:ext cx="3193091" cy="1863305"/>
        </p:xfrm>
        <a:graphic>
          <a:graphicData uri="http://schemas.openxmlformats.org/drawingml/2006/table">
            <a:tbl>
              <a:tblPr/>
              <a:tblGrid>
                <a:gridCol w="1891186">
                  <a:extLst>
                    <a:ext uri="{9D8B030D-6E8A-4147-A177-3AD203B41FA5}">
                      <a16:colId xmlns:a16="http://schemas.microsoft.com/office/drawing/2014/main" val="2208419825"/>
                    </a:ext>
                  </a:extLst>
                </a:gridCol>
                <a:gridCol w="1301905">
                  <a:extLst>
                    <a:ext uri="{9D8B030D-6E8A-4147-A177-3AD203B41FA5}">
                      <a16:colId xmlns:a16="http://schemas.microsoft.com/office/drawing/2014/main" val="429556982"/>
                    </a:ext>
                  </a:extLst>
                </a:gridCol>
              </a:tblGrid>
              <a:tr h="54205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F2F2F2"/>
                          </a:solidFill>
                          <a:effectLst/>
                          <a:latin typeface="Aptos Narrow" panose="020B0004020202020204" pitchFamily="34" charset="0"/>
                        </a:rPr>
                        <a:t>TOTAL DE ENTREGUES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A72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4121478"/>
                  </a:ext>
                </a:extLst>
              </a:tr>
              <a:tr h="338783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A72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A72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716943"/>
                  </a:ext>
                </a:extLst>
              </a:tr>
              <a:tr h="643687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4000" b="0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8.617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A72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908758"/>
                  </a:ext>
                </a:extLst>
              </a:tr>
              <a:tr h="338783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A72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A72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3783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4A32829-1B4A-91D8-E4A4-6740FF4AD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0900774"/>
              </p:ext>
            </p:extLst>
          </p:nvPr>
        </p:nvGraphicFramePr>
        <p:xfrm>
          <a:off x="8199646" y="1846052"/>
          <a:ext cx="3193090" cy="1863305"/>
        </p:xfrm>
        <a:graphic>
          <a:graphicData uri="http://schemas.openxmlformats.org/drawingml/2006/table">
            <a:tbl>
              <a:tblPr/>
              <a:tblGrid>
                <a:gridCol w="1891186">
                  <a:extLst>
                    <a:ext uri="{9D8B030D-6E8A-4147-A177-3AD203B41FA5}">
                      <a16:colId xmlns:a16="http://schemas.microsoft.com/office/drawing/2014/main" val="1433040341"/>
                    </a:ext>
                  </a:extLst>
                </a:gridCol>
                <a:gridCol w="1301904">
                  <a:extLst>
                    <a:ext uri="{9D8B030D-6E8A-4147-A177-3AD203B41FA5}">
                      <a16:colId xmlns:a16="http://schemas.microsoft.com/office/drawing/2014/main" val="263408239"/>
                    </a:ext>
                  </a:extLst>
                </a:gridCol>
              </a:tblGrid>
              <a:tr h="54205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pt-BR" sz="2000" b="0" i="0" u="none" strike="noStrike" dirty="0">
                          <a:solidFill>
                            <a:srgbClr val="F2F2F2"/>
                          </a:solidFill>
                          <a:effectLst/>
                          <a:latin typeface="Aptos Narrow" panose="020B0004020202020204" pitchFamily="34" charset="0"/>
                        </a:rPr>
                        <a:t>TOTAL DE CANCELAMENTOS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650625"/>
                  </a:ext>
                </a:extLst>
              </a:tr>
              <a:tr h="338783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6791066"/>
                  </a:ext>
                </a:extLst>
              </a:tr>
              <a:tr h="643687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4000" b="0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66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744310"/>
                  </a:ext>
                </a:extLst>
              </a:tr>
              <a:tr h="338783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677617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CA7FC78-E871-8961-7AEA-E7541F474C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466743"/>
              </p:ext>
            </p:extLst>
          </p:nvPr>
        </p:nvGraphicFramePr>
        <p:xfrm>
          <a:off x="838200" y="3864722"/>
          <a:ext cx="3193091" cy="1863304"/>
        </p:xfrm>
        <a:graphic>
          <a:graphicData uri="http://schemas.openxmlformats.org/drawingml/2006/table">
            <a:tbl>
              <a:tblPr/>
              <a:tblGrid>
                <a:gridCol w="1891186">
                  <a:extLst>
                    <a:ext uri="{9D8B030D-6E8A-4147-A177-3AD203B41FA5}">
                      <a16:colId xmlns:a16="http://schemas.microsoft.com/office/drawing/2014/main" val="4093701808"/>
                    </a:ext>
                  </a:extLst>
                </a:gridCol>
                <a:gridCol w="1301905">
                  <a:extLst>
                    <a:ext uri="{9D8B030D-6E8A-4147-A177-3AD203B41FA5}">
                      <a16:colId xmlns:a16="http://schemas.microsoft.com/office/drawing/2014/main" val="3188020490"/>
                    </a:ext>
                  </a:extLst>
                </a:gridCol>
              </a:tblGrid>
              <a:tr h="39524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 dirty="0">
                          <a:solidFill>
                            <a:srgbClr val="F2F2F2"/>
                          </a:solidFill>
                          <a:effectLst/>
                          <a:latin typeface="Aptos Narrow" panose="020B0004020202020204" pitchFamily="34" charset="0"/>
                        </a:rPr>
                        <a:t>PERCENTUAL DE CANCELAMENTOS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870072"/>
                  </a:ext>
                </a:extLst>
              </a:tr>
              <a:tr h="376425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726317"/>
                  </a:ext>
                </a:extLst>
              </a:tr>
              <a:tr h="715207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4000" b="0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0,76%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0343150"/>
                  </a:ext>
                </a:extLst>
              </a:tr>
              <a:tr h="376425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642402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8A405EB9-0B06-3CA7-5C1B-59B3748D84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357459"/>
              </p:ext>
            </p:extLst>
          </p:nvPr>
        </p:nvGraphicFramePr>
        <p:xfrm>
          <a:off x="4518923" y="3864721"/>
          <a:ext cx="3193091" cy="1863305"/>
        </p:xfrm>
        <a:graphic>
          <a:graphicData uri="http://schemas.openxmlformats.org/drawingml/2006/table">
            <a:tbl>
              <a:tblPr/>
              <a:tblGrid>
                <a:gridCol w="1891187">
                  <a:extLst>
                    <a:ext uri="{9D8B030D-6E8A-4147-A177-3AD203B41FA5}">
                      <a16:colId xmlns:a16="http://schemas.microsoft.com/office/drawing/2014/main" val="4043521687"/>
                    </a:ext>
                  </a:extLst>
                </a:gridCol>
                <a:gridCol w="1301904">
                  <a:extLst>
                    <a:ext uri="{9D8B030D-6E8A-4147-A177-3AD203B41FA5}">
                      <a16:colId xmlns:a16="http://schemas.microsoft.com/office/drawing/2014/main" val="1628864808"/>
                    </a:ext>
                  </a:extLst>
                </a:gridCol>
              </a:tblGrid>
              <a:tr h="39524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pt-BR" sz="2400" b="0" i="0" u="none" strike="noStrike" dirty="0">
                          <a:solidFill>
                            <a:srgbClr val="F2F2F2"/>
                          </a:solidFill>
                          <a:effectLst/>
                          <a:latin typeface="Aptos Narrow" panose="020B0004020202020204" pitchFamily="34" charset="0"/>
                        </a:rPr>
                        <a:t>VALOR MÉDIO DO FRETE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5608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228541"/>
                  </a:ext>
                </a:extLst>
              </a:tr>
              <a:tr h="376425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391821"/>
                  </a:ext>
                </a:extLst>
              </a:tr>
              <a:tr h="715208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4000" b="0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R$ 20,31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5608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816628"/>
                  </a:ext>
                </a:extLst>
              </a:tr>
              <a:tr h="376425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0488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47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88077-F0C7-52B8-01BE-5DB993A9E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Cancelamentos x Entregues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E5D6AAF-4BB0-7BC4-F2B8-C85EBDC7D8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0870610"/>
              </p:ext>
            </p:extLst>
          </p:nvPr>
        </p:nvGraphicFramePr>
        <p:xfrm>
          <a:off x="838200" y="1825625"/>
          <a:ext cx="6804804" cy="3841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6E8CEE2-6DA1-FE7B-934C-EC3925F45943}"/>
              </a:ext>
            </a:extLst>
          </p:cNvPr>
          <p:cNvSpPr txBox="1"/>
          <p:nvPr/>
        </p:nvSpPr>
        <p:spPr>
          <a:xfrm>
            <a:off x="7850039" y="1876227"/>
            <a:ext cx="3761117" cy="423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500" dirty="0"/>
              <a:t>A taxa de cancelamento é extremamente baixa (0,76%), indicando que a transportadora mantém uma operação confiável e eficiente, com a maioria dos pedidos sendo entregues com sucesso.</a:t>
            </a:r>
          </a:p>
          <a:p>
            <a:endParaRPr lang="pt-BR" sz="15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500" dirty="0"/>
              <a:t>Com menos de 1% de pedidos cancelados, os impactos financeiros e logísticos são praticamente irrelevantes, permitindo que a empresa concentre esforços em melhorar ainda mais a experiência do cliente.</a:t>
            </a:r>
          </a:p>
          <a:p>
            <a:endParaRPr lang="pt-BR" sz="15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500" dirty="0"/>
              <a:t>A baixa taxa sugere que processos como gestão de frete, atendimento ao cliente e logística estão bem alinhados, refletindo na satisfação e retenção do cliente.</a:t>
            </a:r>
            <a:br>
              <a:rPr lang="pt-BR" sz="1400" dirty="0"/>
            </a:b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13111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D2089-C8C2-C0B4-B401-4AFDE2084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Valor do Frete x Cancelamentos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FA6F825-A567-BE0B-C4FD-0235519130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5623696"/>
              </p:ext>
            </p:extLst>
          </p:nvPr>
        </p:nvGraphicFramePr>
        <p:xfrm>
          <a:off x="432759" y="1825624"/>
          <a:ext cx="6761672" cy="4143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B936AB3-8139-9476-A432-FFCCF3CDC8D8}"/>
              </a:ext>
            </a:extLst>
          </p:cNvPr>
          <p:cNvSpPr txBox="1"/>
          <p:nvPr/>
        </p:nvSpPr>
        <p:spPr>
          <a:xfrm>
            <a:off x="7470475" y="2147977"/>
            <a:ext cx="4288766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Mesmo representando menos de 1% do total, o valor médio mais caro sugere que clientes podem estar desistindo quando o custo do frete é percebido como elevado.</a:t>
            </a:r>
            <a:br>
              <a:rPr lang="pt-BR" sz="1500" dirty="0"/>
            </a:br>
            <a:endParaRPr lang="pt-B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O cliente parece ser mais sensível ao preço do frete do que à entrega em si. </a:t>
            </a:r>
            <a:br>
              <a:rPr lang="pt-BR" sz="1500" dirty="0"/>
            </a:br>
            <a:r>
              <a:rPr lang="pt-BR" sz="1500" dirty="0"/>
              <a:t>Alto valor de frete → maior risco de cancelamento.</a:t>
            </a:r>
            <a:br>
              <a:rPr lang="pt-BR" sz="1500" dirty="0"/>
            </a:br>
            <a:r>
              <a:rPr lang="pt-BR" sz="15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Um cancelamento isolado não pesa, mas cancelamentos em pedidos de frete mais caro representam perdas maiores, o que merece atenção.</a:t>
            </a:r>
            <a:br>
              <a:rPr lang="pt-BR" sz="1600" dirty="0"/>
            </a:br>
            <a:br>
              <a:rPr lang="pt-BR" sz="1600" dirty="0"/>
            </a:br>
            <a:br>
              <a:rPr lang="pt-BR" sz="1600" dirty="0"/>
            </a:b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30074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1C019-3431-3934-B01E-B2D150F0F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Comportamento de </a:t>
            </a:r>
            <a:r>
              <a:rPr lang="pt-BR" sz="4000" dirty="0">
                <a:latin typeface="+mn-lt"/>
              </a:rPr>
              <a:t>Pedidos</a:t>
            </a:r>
            <a:r>
              <a:rPr lang="pt-BR" sz="4000" dirty="0"/>
              <a:t> e Pagamentos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65B4590-1FEB-0293-A186-FFDA5864A1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3014953"/>
              </p:ext>
            </p:extLst>
          </p:nvPr>
        </p:nvGraphicFramePr>
        <p:xfrm>
          <a:off x="838200" y="1825625"/>
          <a:ext cx="5890404" cy="4057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D4F7F8C-3A25-8CCB-8B04-C1DE510DB356}"/>
              </a:ext>
            </a:extLst>
          </p:cNvPr>
          <p:cNvSpPr txBox="1"/>
          <p:nvPr/>
        </p:nvSpPr>
        <p:spPr>
          <a:xfrm>
            <a:off x="6961517" y="1825625"/>
            <a:ext cx="3985404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Pedidos cancelados possuem o maior valor médio (R$ 259), confirmando que tickets altos têm maior risco de desistência.</a:t>
            </a:r>
            <a:br>
              <a:rPr lang="pt-BR" sz="1500" dirty="0"/>
            </a:br>
            <a:endParaRPr lang="pt-B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Pedidos entregues têm o menor valor médio (R$ 156), indicando que tickets menores convertem com facilidade.</a:t>
            </a:r>
            <a:br>
              <a:rPr lang="pt-BR" sz="1500" dirty="0"/>
            </a:br>
            <a:endParaRPr lang="pt-B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Status “Processando” e “Faturado” também apresentam valores altos, o que pode sinalizar pontos de atrito na jornada do cliente.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Existe sensibilidade ao preço: pedidos mais caros enfrentam mais resistência ao longo do processo.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4866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FEE83-A644-D22B-F53E-B31E1825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Comportamento de Pagamento dos Clientes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A219110-5F04-1221-3B54-7DF58E90D7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1044793"/>
              </p:ext>
            </p:extLst>
          </p:nvPr>
        </p:nvGraphicFramePr>
        <p:xfrm>
          <a:off x="838199" y="1783031"/>
          <a:ext cx="5257800" cy="2421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F79A21F-66F3-7806-B015-EFFEB120F1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0407487"/>
              </p:ext>
            </p:extLst>
          </p:nvPr>
        </p:nvGraphicFramePr>
        <p:xfrm>
          <a:off x="838199" y="4296402"/>
          <a:ext cx="5257800" cy="2421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5C8D64A-7DF4-D66D-2A9F-51D4BF7BAF83}"/>
              </a:ext>
            </a:extLst>
          </p:cNvPr>
          <p:cNvSpPr txBox="1"/>
          <p:nvPr/>
        </p:nvSpPr>
        <p:spPr>
          <a:xfrm>
            <a:off x="6213895" y="2568035"/>
            <a:ext cx="5684807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O cartão de crédito representa 75,8% das transações e ainda possui o maior ticket médio (R$ 132,06), sendo o principal impulsionador de receita da operação.</a:t>
            </a:r>
            <a:br>
              <a:rPr lang="pt-BR" sz="1500" dirty="0"/>
            </a:br>
            <a:endParaRPr lang="pt-B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O boleto corresponde a 20,09% das transações e apresenta um ticket médio intermediário (R$ 105,30), indicando um perfil de cliente mais sensível ao preço, mas ainda relevante para o volume total de pedidos.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500" dirty="0"/>
              <a:t>Métodos como cartão de débito (1,41%) e voucher (2,69%) têm baixa adesão e menores tickets médios (R$ 94,84 e R$ 81,89), mostrando que seu impacto operacional e financeiro é limitado dentro da operação.</a:t>
            </a:r>
          </a:p>
        </p:txBody>
      </p:sp>
    </p:spTree>
    <p:extLst>
      <p:ext uri="{BB962C8B-B14F-4D97-AF65-F5344CB8AC3E}">
        <p14:creationId xmlns:p14="http://schemas.microsoft.com/office/powerpoint/2010/main" val="2091067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629F0-EB58-9FAB-488C-E8AC2255A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Relação entre Tipo de Pagamento e Tipo de Pedido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D6A2B84-9B3B-638D-5B8F-79C5F9A54C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207991"/>
              </p:ext>
            </p:extLst>
          </p:nvPr>
        </p:nvGraphicFramePr>
        <p:xfrm>
          <a:off x="1155937" y="2184234"/>
          <a:ext cx="8936968" cy="1244766"/>
        </p:xfrm>
        <a:graphic>
          <a:graphicData uri="http://schemas.openxmlformats.org/drawingml/2006/table">
            <a:tbl>
              <a:tblPr/>
              <a:tblGrid>
                <a:gridCol w="954909">
                  <a:extLst>
                    <a:ext uri="{9D8B030D-6E8A-4147-A177-3AD203B41FA5}">
                      <a16:colId xmlns:a16="http://schemas.microsoft.com/office/drawing/2014/main" val="2528681503"/>
                    </a:ext>
                  </a:extLst>
                </a:gridCol>
                <a:gridCol w="2387272">
                  <a:extLst>
                    <a:ext uri="{9D8B030D-6E8A-4147-A177-3AD203B41FA5}">
                      <a16:colId xmlns:a16="http://schemas.microsoft.com/office/drawing/2014/main" val="2868923058"/>
                    </a:ext>
                  </a:extLst>
                </a:gridCol>
                <a:gridCol w="1407879">
                  <a:extLst>
                    <a:ext uri="{9D8B030D-6E8A-4147-A177-3AD203B41FA5}">
                      <a16:colId xmlns:a16="http://schemas.microsoft.com/office/drawing/2014/main" val="27220732"/>
                    </a:ext>
                  </a:extLst>
                </a:gridCol>
                <a:gridCol w="795758">
                  <a:extLst>
                    <a:ext uri="{9D8B030D-6E8A-4147-A177-3AD203B41FA5}">
                      <a16:colId xmlns:a16="http://schemas.microsoft.com/office/drawing/2014/main" val="3794559830"/>
                    </a:ext>
                  </a:extLst>
                </a:gridCol>
                <a:gridCol w="2240363">
                  <a:extLst>
                    <a:ext uri="{9D8B030D-6E8A-4147-A177-3AD203B41FA5}">
                      <a16:colId xmlns:a16="http://schemas.microsoft.com/office/drawing/2014/main" val="3821582196"/>
                    </a:ext>
                  </a:extLst>
                </a:gridCol>
                <a:gridCol w="1150787">
                  <a:extLst>
                    <a:ext uri="{9D8B030D-6E8A-4147-A177-3AD203B41FA5}">
                      <a16:colId xmlns:a16="http://schemas.microsoft.com/office/drawing/2014/main" val="230368131"/>
                    </a:ext>
                  </a:extLst>
                </a:gridCol>
              </a:tblGrid>
              <a:tr h="184314">
                <a:tc>
                  <a:txBody>
                    <a:bodyPr/>
                    <a:lstStyle/>
                    <a:p>
                      <a:pPr algn="ctr" fontAlgn="ctr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Cancelado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Entregue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Faturado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Processando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Enviado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5096803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boleto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0,51%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98,25%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0,28%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0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0,17%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A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0,79%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503812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Cartao_Credito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0,66%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97,82%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0,30%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4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0,30%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4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0,93%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320036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Cartao_Debito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97,58%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0,81%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1,61%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211430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voucher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5,11%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93,19%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0,00%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1,70%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23474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51A6F27-AD7D-8B49-A33E-82809343DEFA}"/>
              </a:ext>
            </a:extLst>
          </p:cNvPr>
          <p:cNvSpPr txBox="1"/>
          <p:nvPr/>
        </p:nvSpPr>
        <p:spPr>
          <a:xfrm>
            <a:off x="1544127" y="3974305"/>
            <a:ext cx="85487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O cartão de crédito se destaca pela maior estabilidade operacional, reunindo apenas </a:t>
            </a:r>
            <a:r>
              <a:rPr lang="pt-BR" sz="1400" b="1" dirty="0"/>
              <a:t>0,66% de cancelamentos</a:t>
            </a:r>
            <a:r>
              <a:rPr lang="pt-BR" sz="1400" dirty="0"/>
              <a:t> e uma taxa de </a:t>
            </a:r>
            <a:r>
              <a:rPr lang="pt-BR" sz="1400" b="1" dirty="0"/>
              <a:t>97,82% de entregas</a:t>
            </a:r>
            <a:r>
              <a:rPr lang="pt-BR" sz="1400" dirty="0"/>
              <a:t>, indicando que esse método apresenta o fluxo mais confiável dentro da operação.</a:t>
            </a:r>
            <a:br>
              <a:rPr lang="pt-BR" sz="1400" dirty="0"/>
            </a:br>
            <a:endParaRPr lang="pt-B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O voucher demonstra fragilidade no processo, com </a:t>
            </a:r>
            <a:r>
              <a:rPr lang="pt-BR" sz="1400" b="1" dirty="0"/>
              <a:t>5,11% de cancelamentos</a:t>
            </a:r>
            <a:r>
              <a:rPr lang="pt-BR" sz="1400" dirty="0"/>
              <a:t> e apenas </a:t>
            </a:r>
            <a:r>
              <a:rPr lang="pt-BR" sz="1400" b="1" dirty="0"/>
              <a:t>93,19% de entregas</a:t>
            </a:r>
            <a:r>
              <a:rPr lang="pt-BR" sz="1400" dirty="0"/>
              <a:t>, sendo o método que mais perde pedidos ao longo do fluxo e que merece atenção para revisão.</a:t>
            </a:r>
            <a:br>
              <a:rPr lang="pt-BR" sz="1400" dirty="0"/>
            </a:br>
            <a:endParaRPr lang="pt-B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O cartão de débito, mesmo com </a:t>
            </a:r>
            <a:r>
              <a:rPr lang="pt-BR" sz="1400" b="1" dirty="0"/>
              <a:t>0% de cancelamentos</a:t>
            </a:r>
            <a:r>
              <a:rPr lang="pt-BR" sz="1400" dirty="0"/>
              <a:t>, concentra </a:t>
            </a:r>
            <a:r>
              <a:rPr lang="pt-BR" sz="1400" b="1" dirty="0"/>
              <a:t>0,81% no status de Faturado</a:t>
            </a:r>
            <a:r>
              <a:rPr lang="pt-BR" sz="1400" dirty="0"/>
              <a:t>, revelando um possível atraso ou lentidão nessa etapa, o que impede o avanço mais eficiente dos pedidos.</a:t>
            </a:r>
          </a:p>
        </p:txBody>
      </p:sp>
    </p:spTree>
    <p:extLst>
      <p:ext uri="{BB962C8B-B14F-4D97-AF65-F5344CB8AC3E}">
        <p14:creationId xmlns:p14="http://schemas.microsoft.com/office/powerpoint/2010/main" val="3331106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47416-0B27-3A57-56B4-C7E5DE13A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44355"/>
            <a:ext cx="10515600" cy="1325563"/>
          </a:xfrm>
        </p:spPr>
        <p:txBody>
          <a:bodyPr>
            <a:normAutofit/>
          </a:bodyPr>
          <a:lstStyle/>
          <a:p>
            <a:r>
              <a:rPr lang="pt-BR" sz="6000" dirty="0"/>
              <a:t>Conclusões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B9B7E-49A3-4A4F-1F8C-6EB1615E2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264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sz="4000" b="1" dirty="0"/>
              <a:t>Análise Geral dos Pedidos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Operação com ótimo desempenho: 99,24% entregues e 0,76% cancelados.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Cancelamentos estão ligados a frete mais caro (R$ 68,90 em média).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Pedidos com valores menores convertem mais; tickets altos têm maior risco de desistência.</a:t>
            </a:r>
            <a:br>
              <a:rPr lang="pt-BR" sz="2000" dirty="0"/>
            </a:br>
            <a:endParaRPr lang="pt-BR" sz="2000" dirty="0"/>
          </a:p>
          <a:p>
            <a:pPr marL="0" indent="0">
              <a:buNone/>
            </a:pPr>
            <a:r>
              <a:rPr lang="pt-BR" sz="4000" b="1" dirty="0"/>
              <a:t>Recomendações Estratégicas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900" dirty="0"/>
              <a:t>Revisar política de frete, principalmente para valores altos, para reduzir cancelamentos.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900" dirty="0"/>
              <a:t>Incentivar tickets menores (combos, kits, ofertas) que convertem mais facilmente.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900" dirty="0"/>
              <a:t>Acompanhar pedidos de alto valor com comunicação ativa para reduzir desistências.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900" dirty="0"/>
              <a:t>Reavaliar métodos voucher e débito, que apresentam maior risco ou gargalos.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900" dirty="0"/>
              <a:t>Fortalecer o cartão de crédito com parcelamento, </a:t>
            </a:r>
            <a:r>
              <a:rPr lang="pt-BR" sz="1900" dirty="0" err="1"/>
              <a:t>cashback</a:t>
            </a:r>
            <a:r>
              <a:rPr lang="pt-BR" sz="1900" dirty="0"/>
              <a:t> e prioridade operacional.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900" dirty="0"/>
              <a:t>Criar alertas para status “Faturado” e “Processando”, que concentram valores elevados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0939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853</Words>
  <Application>Microsoft Office PowerPoint</Application>
  <PresentationFormat>Widescreen</PresentationFormat>
  <Paragraphs>112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Aptos Narrow</vt:lpstr>
      <vt:lpstr>Arial</vt:lpstr>
      <vt:lpstr>Office Theme</vt:lpstr>
      <vt:lpstr>Análise de Dados  Transportadora</vt:lpstr>
      <vt:lpstr>Introdução / Contexto</vt:lpstr>
      <vt:lpstr>Métricas principais</vt:lpstr>
      <vt:lpstr>Cancelamentos x Entregues</vt:lpstr>
      <vt:lpstr>Valor do Frete x Cancelamentos</vt:lpstr>
      <vt:lpstr>Comportamento de Pedidos e Pagamentos</vt:lpstr>
      <vt:lpstr>Comportamento de Pagamento dos Clientes</vt:lpstr>
      <vt:lpstr>Relação entre Tipo de Pagamento e Tipo de Pedido</vt:lpstr>
      <vt:lpstr>Conclusões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Igor Rohwedder</dc:creator>
  <cp:lastModifiedBy>Igor Rohwedder</cp:lastModifiedBy>
  <cp:revision>2</cp:revision>
  <dcterms:created xsi:type="dcterms:W3CDTF">2026-01-07T23:55:58Z</dcterms:created>
  <dcterms:modified xsi:type="dcterms:W3CDTF">2026-01-08T03:06:40Z</dcterms:modified>
</cp:coreProperties>
</file>

<file path=docProps/thumbnail.jpeg>
</file>